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204" r:id="rId2"/>
    <p:sldId id="1136" r:id="rId3"/>
    <p:sldId id="1186" r:id="rId4"/>
    <p:sldId id="1188" r:id="rId5"/>
    <p:sldId id="1193" r:id="rId6"/>
    <p:sldId id="1189" r:id="rId7"/>
    <p:sldId id="1190" r:id="rId8"/>
    <p:sldId id="1192" r:id="rId9"/>
    <p:sldId id="1187" r:id="rId10"/>
    <p:sldId id="1194" r:id="rId11"/>
    <p:sldId id="295" r:id="rId12"/>
    <p:sldId id="1199" r:id="rId13"/>
    <p:sldId id="1195" r:id="rId14"/>
    <p:sldId id="1200" r:id="rId15"/>
    <p:sldId id="1201" r:id="rId16"/>
    <p:sldId id="1203" r:id="rId17"/>
    <p:sldId id="1197" r:id="rId18"/>
    <p:sldId id="1198" r:id="rId19"/>
    <p:sldId id="26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BAD1"/>
    <a:srgbClr val="4472C4"/>
    <a:srgbClr val="2D4E99"/>
    <a:srgbClr val="0A88D3"/>
    <a:srgbClr val="FFFFFF"/>
    <a:srgbClr val="5574AB"/>
    <a:srgbClr val="EDF3F6"/>
    <a:srgbClr val="2F5597"/>
    <a:srgbClr val="244FA0"/>
    <a:srgbClr val="019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4"/>
    <p:restoredTop sz="94541"/>
  </p:normalViewPr>
  <p:slideViewPr>
    <p:cSldViewPr snapToGrid="0" showGuides="1">
      <p:cViewPr varScale="1">
        <p:scale>
          <a:sx n="124" d="100"/>
          <a:sy n="124" d="100"/>
        </p:scale>
        <p:origin x="704" y="168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998894-9D7A-824D-9148-A03C7AA2E55A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696D404-E452-AD4F-B7A2-AD3DC101D14F}">
      <dgm:prSet/>
      <dgm:spPr/>
      <dgm:t>
        <a:bodyPr/>
        <a:lstStyle/>
        <a:p>
          <a:r>
            <a:rPr lang="zh-CN" altLang="en-US" dirty="0"/>
            <a:t>训练依赖于双语平行语料</a:t>
          </a:r>
          <a:endParaRPr lang="en-CN"/>
        </a:p>
      </dgm:t>
    </dgm:pt>
    <dgm:pt modelId="{F4AB6188-362E-8649-84D4-8D4DDD4E5B22}" type="parTrans" cxnId="{102AB3B9-7242-4142-AA83-860E1696444A}">
      <dgm:prSet/>
      <dgm:spPr/>
      <dgm:t>
        <a:bodyPr/>
        <a:lstStyle/>
        <a:p>
          <a:endParaRPr lang="en-US"/>
        </a:p>
      </dgm:t>
    </dgm:pt>
    <dgm:pt modelId="{F6BDD1A4-1AA7-024D-A76C-A5241F36568E}" type="sibTrans" cxnId="{102AB3B9-7242-4142-AA83-860E1696444A}">
      <dgm:prSet/>
      <dgm:spPr/>
      <dgm:t>
        <a:bodyPr/>
        <a:lstStyle/>
        <a:p>
          <a:endParaRPr lang="en-US"/>
        </a:p>
      </dgm:t>
    </dgm:pt>
    <dgm:pt modelId="{EA7866CB-CB38-4A42-A76D-E6FB9F807C30}">
      <dgm:prSet/>
      <dgm:spPr/>
      <dgm:t>
        <a:bodyPr/>
        <a:lstStyle/>
        <a:p>
          <a:r>
            <a:rPr lang="zh-CN" altLang="en-US" dirty="0"/>
            <a:t>训练神经机器翻译模型需要双语平行语料，获取难度较高</a:t>
          </a:r>
          <a:endParaRPr lang="en-CN"/>
        </a:p>
      </dgm:t>
    </dgm:pt>
    <dgm:pt modelId="{E4E182B9-FE81-6249-BC3F-D7159C6F91C2}" type="parTrans" cxnId="{674F126B-2C35-E94C-A6CD-5A795A45731E}">
      <dgm:prSet/>
      <dgm:spPr/>
      <dgm:t>
        <a:bodyPr/>
        <a:lstStyle/>
        <a:p>
          <a:endParaRPr lang="en-US"/>
        </a:p>
      </dgm:t>
    </dgm:pt>
    <dgm:pt modelId="{DE1289FE-56E9-B549-80BC-8324D7782E17}" type="sibTrans" cxnId="{674F126B-2C35-E94C-A6CD-5A795A45731E}">
      <dgm:prSet/>
      <dgm:spPr/>
      <dgm:t>
        <a:bodyPr/>
        <a:lstStyle/>
        <a:p>
          <a:endParaRPr lang="en-US"/>
        </a:p>
      </dgm:t>
    </dgm:pt>
    <dgm:pt modelId="{9092416A-BDA9-D840-A1A0-6D13CA65D05A}">
      <dgm:prSet/>
      <dgm:spPr/>
      <dgm:t>
        <a:bodyPr/>
        <a:lstStyle/>
        <a:p>
          <a:r>
            <a:rPr lang="zh-CN" altLang="en-US" dirty="0"/>
            <a:t>单独使用效果一般，性价比不高</a:t>
          </a:r>
          <a:endParaRPr lang="en-CN"/>
        </a:p>
      </dgm:t>
    </dgm:pt>
    <dgm:pt modelId="{5C11D6BA-7D26-1144-9072-E331A62D5268}" type="parTrans" cxnId="{24558CC1-B899-C248-A9E9-35B481DFD57A}">
      <dgm:prSet/>
      <dgm:spPr/>
      <dgm:t>
        <a:bodyPr/>
        <a:lstStyle/>
        <a:p>
          <a:endParaRPr lang="en-US"/>
        </a:p>
      </dgm:t>
    </dgm:pt>
    <dgm:pt modelId="{DBA207E9-87FD-5045-8DDD-87AD018629C1}" type="sibTrans" cxnId="{24558CC1-B899-C248-A9E9-35B481DFD57A}">
      <dgm:prSet/>
      <dgm:spPr/>
      <dgm:t>
        <a:bodyPr/>
        <a:lstStyle/>
        <a:p>
          <a:endParaRPr lang="en-US"/>
        </a:p>
      </dgm:t>
    </dgm:pt>
    <dgm:pt modelId="{FE5FD164-1912-3743-9B92-5C001A53BCEF}">
      <dgm:prSet/>
      <dgm:spPr/>
      <dgm:t>
        <a:bodyPr/>
        <a:lstStyle/>
        <a:p>
          <a:r>
            <a:rPr lang="zh-CN" altLang="en-US" dirty="0"/>
            <a:t>实验结果表明单独使用</a:t>
          </a:r>
          <a:r>
            <a:rPr lang="en-US" altLang="zh-CN" dirty="0" err="1"/>
            <a:t>CoVe</a:t>
          </a:r>
          <a:r>
            <a:rPr lang="zh-CN" altLang="en-US" dirty="0"/>
            <a:t>的效果一般</a:t>
          </a:r>
          <a:endParaRPr lang="en-CN"/>
        </a:p>
      </dgm:t>
    </dgm:pt>
    <dgm:pt modelId="{D314EEA9-FEB9-194A-B1C0-A212ABAF93FE}" type="parTrans" cxnId="{B6278286-D905-394F-B5BF-93D939354EB3}">
      <dgm:prSet/>
      <dgm:spPr/>
      <dgm:t>
        <a:bodyPr/>
        <a:lstStyle/>
        <a:p>
          <a:endParaRPr lang="en-US"/>
        </a:p>
      </dgm:t>
    </dgm:pt>
    <dgm:pt modelId="{4722B5D6-2E39-C142-A09C-62458E165812}" type="sibTrans" cxnId="{B6278286-D905-394F-B5BF-93D939354EB3}">
      <dgm:prSet/>
      <dgm:spPr/>
      <dgm:t>
        <a:bodyPr/>
        <a:lstStyle/>
        <a:p>
          <a:endParaRPr lang="en-US"/>
        </a:p>
      </dgm:t>
    </dgm:pt>
    <dgm:pt modelId="{10C4A145-53FE-3543-925C-4EF2661E2B7F}">
      <dgm:prSet/>
      <dgm:spPr/>
      <dgm:t>
        <a:bodyPr/>
        <a:lstStyle/>
        <a:p>
          <a:r>
            <a:rPr lang="zh-CN" altLang="en-US" dirty="0"/>
            <a:t>相比单语语料，覆盖的领域也相对优先，通用性一般</a:t>
          </a:r>
          <a:endParaRPr lang="en-CN"/>
        </a:p>
      </dgm:t>
    </dgm:pt>
    <dgm:pt modelId="{FA3CEBC1-4413-0B4C-B86C-0E7AB3DE4985}" type="parTrans" cxnId="{E876B415-8333-8D41-B46B-5AACFA664862}">
      <dgm:prSet/>
      <dgm:spPr/>
      <dgm:t>
        <a:bodyPr/>
        <a:lstStyle/>
        <a:p>
          <a:endParaRPr lang="zh-CN" altLang="en-US"/>
        </a:p>
      </dgm:t>
    </dgm:pt>
    <dgm:pt modelId="{7BAF46C3-5EE6-234E-9053-1EBCEA4CFF21}" type="sibTrans" cxnId="{E876B415-8333-8D41-B46B-5AACFA664862}">
      <dgm:prSet/>
      <dgm:spPr/>
      <dgm:t>
        <a:bodyPr/>
        <a:lstStyle/>
        <a:p>
          <a:endParaRPr lang="zh-CN" altLang="en-US"/>
        </a:p>
      </dgm:t>
    </dgm:pt>
    <dgm:pt modelId="{EB831C0D-1DFE-3343-9EBD-576AC09D447A}">
      <dgm:prSet/>
      <dgm:spPr/>
      <dgm:t>
        <a:bodyPr/>
        <a:lstStyle/>
        <a:p>
          <a:r>
            <a:rPr lang="zh-CN" altLang="en-US" dirty="0"/>
            <a:t>需要搭配传统静态词向量才能获得较为显著的性能提升</a:t>
          </a:r>
          <a:endParaRPr lang="en-CN"/>
        </a:p>
      </dgm:t>
    </dgm:pt>
    <dgm:pt modelId="{B4808D0B-3A2A-0F4C-9587-C0FD6B044781}" type="parTrans" cxnId="{8DCF47B7-174B-FC41-877F-0C0A982ABCDE}">
      <dgm:prSet/>
      <dgm:spPr/>
      <dgm:t>
        <a:bodyPr/>
        <a:lstStyle/>
        <a:p>
          <a:endParaRPr lang="zh-CN" altLang="en-US"/>
        </a:p>
      </dgm:t>
    </dgm:pt>
    <dgm:pt modelId="{833C47F8-BC32-A14D-A708-143CAFC96464}" type="sibTrans" cxnId="{8DCF47B7-174B-FC41-877F-0C0A982ABCDE}">
      <dgm:prSet/>
      <dgm:spPr/>
      <dgm:t>
        <a:bodyPr/>
        <a:lstStyle/>
        <a:p>
          <a:endParaRPr lang="zh-CN" altLang="en-US"/>
        </a:p>
      </dgm:t>
    </dgm:pt>
    <dgm:pt modelId="{8367DF63-9FE8-684E-B51C-7018EFC476B5}" type="pres">
      <dgm:prSet presAssocID="{A7998894-9D7A-824D-9148-A03C7AA2E55A}" presName="linear" presStyleCnt="0">
        <dgm:presLayoutVars>
          <dgm:dir/>
          <dgm:animLvl val="lvl"/>
          <dgm:resizeHandles val="exact"/>
        </dgm:presLayoutVars>
      </dgm:prSet>
      <dgm:spPr/>
    </dgm:pt>
    <dgm:pt modelId="{DCFAE25A-C805-DE47-BE3A-96ECA9CD8ACB}" type="pres">
      <dgm:prSet presAssocID="{5696D404-E452-AD4F-B7A2-AD3DC101D14F}" presName="parentLin" presStyleCnt="0"/>
      <dgm:spPr/>
    </dgm:pt>
    <dgm:pt modelId="{F772D591-ABF0-BC47-890A-CF4F0C3E072B}" type="pres">
      <dgm:prSet presAssocID="{5696D404-E452-AD4F-B7A2-AD3DC101D14F}" presName="parentLeftMargin" presStyleLbl="node1" presStyleIdx="0" presStyleCnt="2"/>
      <dgm:spPr/>
    </dgm:pt>
    <dgm:pt modelId="{E3461816-7719-784A-9EB8-A109666D8543}" type="pres">
      <dgm:prSet presAssocID="{5696D404-E452-AD4F-B7A2-AD3DC101D1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350F203-690C-E748-B828-4BB3647F60EE}" type="pres">
      <dgm:prSet presAssocID="{5696D404-E452-AD4F-B7A2-AD3DC101D14F}" presName="negativeSpace" presStyleCnt="0"/>
      <dgm:spPr/>
    </dgm:pt>
    <dgm:pt modelId="{11CA3998-5AE2-CB47-B419-E304AB0C25C1}" type="pres">
      <dgm:prSet presAssocID="{5696D404-E452-AD4F-B7A2-AD3DC101D14F}" presName="childText" presStyleLbl="conFgAcc1" presStyleIdx="0" presStyleCnt="2">
        <dgm:presLayoutVars>
          <dgm:bulletEnabled val="1"/>
        </dgm:presLayoutVars>
      </dgm:prSet>
      <dgm:spPr/>
    </dgm:pt>
    <dgm:pt modelId="{9DE52B11-6D46-E548-BD75-19F9C8A63EAD}" type="pres">
      <dgm:prSet presAssocID="{F6BDD1A4-1AA7-024D-A76C-A5241F36568E}" presName="spaceBetweenRectangles" presStyleCnt="0"/>
      <dgm:spPr/>
    </dgm:pt>
    <dgm:pt modelId="{220E6800-9E36-5448-A1D7-5D90DDE3B575}" type="pres">
      <dgm:prSet presAssocID="{9092416A-BDA9-D840-A1A0-6D13CA65D05A}" presName="parentLin" presStyleCnt="0"/>
      <dgm:spPr/>
    </dgm:pt>
    <dgm:pt modelId="{50E3DDBB-F277-3242-AACB-03A6CC1537AE}" type="pres">
      <dgm:prSet presAssocID="{9092416A-BDA9-D840-A1A0-6D13CA65D05A}" presName="parentLeftMargin" presStyleLbl="node1" presStyleIdx="0" presStyleCnt="2"/>
      <dgm:spPr/>
    </dgm:pt>
    <dgm:pt modelId="{5C478955-9B26-7A41-9AA0-6C4BA1080BAD}" type="pres">
      <dgm:prSet presAssocID="{9092416A-BDA9-D840-A1A0-6D13CA65D05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7104260-4568-B542-A1C9-A48296191713}" type="pres">
      <dgm:prSet presAssocID="{9092416A-BDA9-D840-A1A0-6D13CA65D05A}" presName="negativeSpace" presStyleCnt="0"/>
      <dgm:spPr/>
    </dgm:pt>
    <dgm:pt modelId="{09823B72-AED2-0548-B137-A694BCD2B68B}" type="pres">
      <dgm:prSet presAssocID="{9092416A-BDA9-D840-A1A0-6D13CA65D05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2064D11-D51C-0349-8099-CD16D4DE26B7}" type="presOf" srcId="{EB831C0D-1DFE-3343-9EBD-576AC09D447A}" destId="{09823B72-AED2-0548-B137-A694BCD2B68B}" srcOrd="0" destOrd="1" presId="urn:microsoft.com/office/officeart/2005/8/layout/list1"/>
    <dgm:cxn modelId="{B80C6713-AEAF-804A-892C-F14877367EEB}" type="presOf" srcId="{5696D404-E452-AD4F-B7A2-AD3DC101D14F}" destId="{F772D591-ABF0-BC47-890A-CF4F0C3E072B}" srcOrd="0" destOrd="0" presId="urn:microsoft.com/office/officeart/2005/8/layout/list1"/>
    <dgm:cxn modelId="{E876B415-8333-8D41-B46B-5AACFA664862}" srcId="{5696D404-E452-AD4F-B7A2-AD3DC101D14F}" destId="{10C4A145-53FE-3543-925C-4EF2661E2B7F}" srcOrd="1" destOrd="0" parTransId="{FA3CEBC1-4413-0B4C-B86C-0E7AB3DE4985}" sibTransId="{7BAF46C3-5EE6-234E-9053-1EBCEA4CFF21}"/>
    <dgm:cxn modelId="{DBFF3936-5645-F44D-BA99-6CDC1F99C30D}" type="presOf" srcId="{A7998894-9D7A-824D-9148-A03C7AA2E55A}" destId="{8367DF63-9FE8-684E-B51C-7018EFC476B5}" srcOrd="0" destOrd="0" presId="urn:microsoft.com/office/officeart/2005/8/layout/list1"/>
    <dgm:cxn modelId="{674F126B-2C35-E94C-A6CD-5A795A45731E}" srcId="{5696D404-E452-AD4F-B7A2-AD3DC101D14F}" destId="{EA7866CB-CB38-4A42-A76D-E6FB9F807C30}" srcOrd="0" destOrd="0" parTransId="{E4E182B9-FE81-6249-BC3F-D7159C6F91C2}" sibTransId="{DE1289FE-56E9-B549-80BC-8324D7782E17}"/>
    <dgm:cxn modelId="{2F3F336E-2EA6-8E4A-B32F-86DE2A0BF22C}" type="presOf" srcId="{EA7866CB-CB38-4A42-A76D-E6FB9F807C30}" destId="{11CA3998-5AE2-CB47-B419-E304AB0C25C1}" srcOrd="0" destOrd="0" presId="urn:microsoft.com/office/officeart/2005/8/layout/list1"/>
    <dgm:cxn modelId="{6422B483-EDC8-2C42-B7E1-02562E43DB1D}" type="presOf" srcId="{9092416A-BDA9-D840-A1A0-6D13CA65D05A}" destId="{50E3DDBB-F277-3242-AACB-03A6CC1537AE}" srcOrd="0" destOrd="0" presId="urn:microsoft.com/office/officeart/2005/8/layout/list1"/>
    <dgm:cxn modelId="{635ED283-0E5C-2E4A-AF79-D0F4F5C75D62}" type="presOf" srcId="{9092416A-BDA9-D840-A1A0-6D13CA65D05A}" destId="{5C478955-9B26-7A41-9AA0-6C4BA1080BAD}" srcOrd="1" destOrd="0" presId="urn:microsoft.com/office/officeart/2005/8/layout/list1"/>
    <dgm:cxn modelId="{B6278286-D905-394F-B5BF-93D939354EB3}" srcId="{9092416A-BDA9-D840-A1A0-6D13CA65D05A}" destId="{FE5FD164-1912-3743-9B92-5C001A53BCEF}" srcOrd="0" destOrd="0" parTransId="{D314EEA9-FEB9-194A-B1C0-A212ABAF93FE}" sibTransId="{4722B5D6-2E39-C142-A09C-62458E165812}"/>
    <dgm:cxn modelId="{E1465888-D6B8-424B-A9D1-349E36330E54}" type="presOf" srcId="{10C4A145-53FE-3543-925C-4EF2661E2B7F}" destId="{11CA3998-5AE2-CB47-B419-E304AB0C25C1}" srcOrd="0" destOrd="1" presId="urn:microsoft.com/office/officeart/2005/8/layout/list1"/>
    <dgm:cxn modelId="{2AA5888E-2CB3-084B-8BB1-1EE3F932FE40}" type="presOf" srcId="{FE5FD164-1912-3743-9B92-5C001A53BCEF}" destId="{09823B72-AED2-0548-B137-A694BCD2B68B}" srcOrd="0" destOrd="0" presId="urn:microsoft.com/office/officeart/2005/8/layout/list1"/>
    <dgm:cxn modelId="{8DCF47B7-174B-FC41-877F-0C0A982ABCDE}" srcId="{9092416A-BDA9-D840-A1A0-6D13CA65D05A}" destId="{EB831C0D-1DFE-3343-9EBD-576AC09D447A}" srcOrd="1" destOrd="0" parTransId="{B4808D0B-3A2A-0F4C-9587-C0FD6B044781}" sibTransId="{833C47F8-BC32-A14D-A708-143CAFC96464}"/>
    <dgm:cxn modelId="{102AB3B9-7242-4142-AA83-860E1696444A}" srcId="{A7998894-9D7A-824D-9148-A03C7AA2E55A}" destId="{5696D404-E452-AD4F-B7A2-AD3DC101D14F}" srcOrd="0" destOrd="0" parTransId="{F4AB6188-362E-8649-84D4-8D4DDD4E5B22}" sibTransId="{F6BDD1A4-1AA7-024D-A76C-A5241F36568E}"/>
    <dgm:cxn modelId="{24558CC1-B899-C248-A9E9-35B481DFD57A}" srcId="{A7998894-9D7A-824D-9148-A03C7AA2E55A}" destId="{9092416A-BDA9-D840-A1A0-6D13CA65D05A}" srcOrd="1" destOrd="0" parTransId="{5C11D6BA-7D26-1144-9072-E331A62D5268}" sibTransId="{DBA207E9-87FD-5045-8DDD-87AD018629C1}"/>
    <dgm:cxn modelId="{8A7B6DEB-BBA6-2449-BAA6-CCC41DD0E258}" type="presOf" srcId="{5696D404-E452-AD4F-B7A2-AD3DC101D14F}" destId="{E3461816-7719-784A-9EB8-A109666D8543}" srcOrd="1" destOrd="0" presId="urn:microsoft.com/office/officeart/2005/8/layout/list1"/>
    <dgm:cxn modelId="{422CB4C2-2383-384D-87D7-ED2B126707A9}" type="presParOf" srcId="{8367DF63-9FE8-684E-B51C-7018EFC476B5}" destId="{DCFAE25A-C805-DE47-BE3A-96ECA9CD8ACB}" srcOrd="0" destOrd="0" presId="urn:microsoft.com/office/officeart/2005/8/layout/list1"/>
    <dgm:cxn modelId="{9354ACC6-6A30-E34A-8E8F-75855156101E}" type="presParOf" srcId="{DCFAE25A-C805-DE47-BE3A-96ECA9CD8ACB}" destId="{F772D591-ABF0-BC47-890A-CF4F0C3E072B}" srcOrd="0" destOrd="0" presId="urn:microsoft.com/office/officeart/2005/8/layout/list1"/>
    <dgm:cxn modelId="{CE80CAFD-0197-2748-AC99-7077A1F54650}" type="presParOf" srcId="{DCFAE25A-C805-DE47-BE3A-96ECA9CD8ACB}" destId="{E3461816-7719-784A-9EB8-A109666D8543}" srcOrd="1" destOrd="0" presId="urn:microsoft.com/office/officeart/2005/8/layout/list1"/>
    <dgm:cxn modelId="{05D400F8-9C98-0242-9045-32F160E85843}" type="presParOf" srcId="{8367DF63-9FE8-684E-B51C-7018EFC476B5}" destId="{D350F203-690C-E748-B828-4BB3647F60EE}" srcOrd="1" destOrd="0" presId="urn:microsoft.com/office/officeart/2005/8/layout/list1"/>
    <dgm:cxn modelId="{250F970E-F15B-AB42-B4E1-0C386E4D6A73}" type="presParOf" srcId="{8367DF63-9FE8-684E-B51C-7018EFC476B5}" destId="{11CA3998-5AE2-CB47-B419-E304AB0C25C1}" srcOrd="2" destOrd="0" presId="urn:microsoft.com/office/officeart/2005/8/layout/list1"/>
    <dgm:cxn modelId="{A4D8C96C-1D7C-5A4A-ADA7-82D195E4296C}" type="presParOf" srcId="{8367DF63-9FE8-684E-B51C-7018EFC476B5}" destId="{9DE52B11-6D46-E548-BD75-19F9C8A63EAD}" srcOrd="3" destOrd="0" presId="urn:microsoft.com/office/officeart/2005/8/layout/list1"/>
    <dgm:cxn modelId="{573BE309-1D62-BF47-B4DD-01522002E5E8}" type="presParOf" srcId="{8367DF63-9FE8-684E-B51C-7018EFC476B5}" destId="{220E6800-9E36-5448-A1D7-5D90DDE3B575}" srcOrd="4" destOrd="0" presId="urn:microsoft.com/office/officeart/2005/8/layout/list1"/>
    <dgm:cxn modelId="{627697B8-55BA-254E-B6A2-87CA4B607532}" type="presParOf" srcId="{220E6800-9E36-5448-A1D7-5D90DDE3B575}" destId="{50E3DDBB-F277-3242-AACB-03A6CC1537AE}" srcOrd="0" destOrd="0" presId="urn:microsoft.com/office/officeart/2005/8/layout/list1"/>
    <dgm:cxn modelId="{1124F954-787B-A448-86E2-07AE714B934E}" type="presParOf" srcId="{220E6800-9E36-5448-A1D7-5D90DDE3B575}" destId="{5C478955-9B26-7A41-9AA0-6C4BA1080BAD}" srcOrd="1" destOrd="0" presId="urn:microsoft.com/office/officeart/2005/8/layout/list1"/>
    <dgm:cxn modelId="{E72CA506-83A9-E14D-B97D-52A437286DAB}" type="presParOf" srcId="{8367DF63-9FE8-684E-B51C-7018EFC476B5}" destId="{67104260-4568-B542-A1C9-A48296191713}" srcOrd="5" destOrd="0" presId="urn:microsoft.com/office/officeart/2005/8/layout/list1"/>
    <dgm:cxn modelId="{A2885B8F-5D62-3D48-A63A-9EB479D9B4E0}" type="presParOf" srcId="{8367DF63-9FE8-684E-B51C-7018EFC476B5}" destId="{09823B72-AED2-0548-B137-A694BCD2B68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A3998-5AE2-CB47-B419-E304AB0C25C1}">
      <dsp:nvSpPr>
        <dsp:cNvPr id="0" name=""/>
        <dsp:cNvSpPr/>
      </dsp:nvSpPr>
      <dsp:spPr>
        <a:xfrm>
          <a:off x="0" y="355368"/>
          <a:ext cx="9443869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32949" tIns="458216" rIns="73294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训练神经机器翻译模型需要双语平行语料，获取难度较高</a:t>
          </a:r>
          <a:endParaRPr lang="en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相比单语语料，覆盖的领域也相对优先，通用性一般</a:t>
          </a:r>
          <a:endParaRPr lang="en-CN" sz="2200" kern="1200"/>
        </a:p>
      </dsp:txBody>
      <dsp:txXfrm>
        <a:off x="0" y="355368"/>
        <a:ext cx="9443869" cy="1593900"/>
      </dsp:txXfrm>
    </dsp:sp>
    <dsp:sp modelId="{E3461816-7719-784A-9EB8-A109666D8543}">
      <dsp:nvSpPr>
        <dsp:cNvPr id="0" name=""/>
        <dsp:cNvSpPr/>
      </dsp:nvSpPr>
      <dsp:spPr>
        <a:xfrm>
          <a:off x="472193" y="30648"/>
          <a:ext cx="6610708" cy="6494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9869" tIns="0" rIns="2498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训练依赖于双语平行语料</a:t>
          </a:r>
          <a:endParaRPr lang="en-CN" sz="2200" kern="1200"/>
        </a:p>
      </dsp:txBody>
      <dsp:txXfrm>
        <a:off x="503896" y="62351"/>
        <a:ext cx="6547302" cy="586034"/>
      </dsp:txXfrm>
    </dsp:sp>
    <dsp:sp modelId="{09823B72-AED2-0548-B137-A694BCD2B68B}">
      <dsp:nvSpPr>
        <dsp:cNvPr id="0" name=""/>
        <dsp:cNvSpPr/>
      </dsp:nvSpPr>
      <dsp:spPr>
        <a:xfrm>
          <a:off x="0" y="2392788"/>
          <a:ext cx="9443869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32949" tIns="458216" rIns="73294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实验结果表明单独使用</a:t>
          </a:r>
          <a:r>
            <a:rPr lang="en-US" altLang="zh-CN" sz="2200" kern="1200" dirty="0" err="1"/>
            <a:t>CoVe</a:t>
          </a:r>
          <a:r>
            <a:rPr lang="zh-CN" altLang="en-US" sz="2200" kern="1200" dirty="0"/>
            <a:t>的效果一般</a:t>
          </a:r>
          <a:endParaRPr lang="en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需要搭配传统静态词向量才能获得较为显著的性能提升</a:t>
          </a:r>
          <a:endParaRPr lang="en-CN" sz="2200" kern="1200"/>
        </a:p>
      </dsp:txBody>
      <dsp:txXfrm>
        <a:off x="0" y="2392788"/>
        <a:ext cx="9443869" cy="1593900"/>
      </dsp:txXfrm>
    </dsp:sp>
    <dsp:sp modelId="{5C478955-9B26-7A41-9AA0-6C4BA1080BAD}">
      <dsp:nvSpPr>
        <dsp:cNvPr id="0" name=""/>
        <dsp:cNvSpPr/>
      </dsp:nvSpPr>
      <dsp:spPr>
        <a:xfrm>
          <a:off x="472193" y="2068068"/>
          <a:ext cx="6610708" cy="64944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9869" tIns="0" rIns="24986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单独使用效果一般，性价比不高</a:t>
          </a:r>
          <a:endParaRPr lang="en-CN" sz="2200" kern="1200"/>
        </a:p>
      </dsp:txBody>
      <dsp:txXfrm>
        <a:off x="503896" y="2099771"/>
        <a:ext cx="6547302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073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571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547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051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51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92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839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13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483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162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681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12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57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765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45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372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27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社会计算与信息检索研究中心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4" descr="2021-07-09 13:43:53.173000">
            <a:extLst>
              <a:ext uri="{FF2B5EF4-FFF2-40B4-BE49-F238E27FC236}">
                <a16:creationId xmlns:a16="http://schemas.microsoft.com/office/drawing/2014/main" id="{4FD97918-AA9B-5F4D-BE36-7ABD1849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766" y="-1"/>
            <a:ext cx="2454234" cy="255968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dirty="0"/>
              <a:t>动态词向量预训练模型</a:t>
            </a:r>
          </a:p>
        </p:txBody>
      </p:sp>
    </p:spTree>
    <p:extLst>
      <p:ext uri="{BB962C8B-B14F-4D97-AF65-F5344CB8AC3E}">
        <p14:creationId xmlns:p14="http://schemas.microsoft.com/office/powerpoint/2010/main" val="123515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 </a:t>
            </a:r>
            <a:r>
              <a:rPr lang="en-US" altLang="zh-CN" dirty="0" err="1"/>
              <a:t>CoVe</a:t>
            </a:r>
            <a:r>
              <a:rPr lang="zh-CN" altLang="en-US" dirty="0"/>
              <a:t>存在的问题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4DCFFBD2-BBC9-F543-B550-31964AC69E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997347"/>
              </p:ext>
            </p:extLst>
          </p:nvPr>
        </p:nvGraphicFramePr>
        <p:xfrm>
          <a:off x="1399948" y="1769806"/>
          <a:ext cx="9443869" cy="401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EB969408-4FCB-3C46-BB6B-F4AABA76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3389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双向语言模型</a:t>
            </a:r>
            <a:r>
              <a:rPr lang="en-US" altLang="zh-CN" dirty="0" err="1"/>
              <a:t>BiLM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双向语言模型从前向（从左到右）和后向（从右到左）两个方向同时建立语言模型</a:t>
            </a:r>
            <a:endParaRPr lang="en-CN" dirty="0"/>
          </a:p>
        </p:txBody>
      </p:sp>
      <p:pic>
        <p:nvPicPr>
          <p:cNvPr id="7" name="图片 6" descr="图表, 箱线图&#10;&#10;描述已自动生成">
            <a:extLst>
              <a:ext uri="{FF2B5EF4-FFF2-40B4-BE49-F238E27FC236}">
                <a16:creationId xmlns:a16="http://schemas.microsoft.com/office/drawing/2014/main" id="{4554D98C-26E3-D848-BDC5-49A18FAF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559" y="2190650"/>
            <a:ext cx="5616882" cy="43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双向语言模型</a:t>
            </a:r>
            <a:r>
              <a:rPr lang="en-US" altLang="zh-CN" dirty="0" err="1"/>
              <a:t>BiLM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输入表示层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前向语言模型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后向语言模型</a:t>
            </a:r>
            <a:endParaRPr lang="en-CN" dirty="0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F89D4C8F-5328-4F45-B046-96DA9521E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746202"/>
            <a:ext cx="2413000" cy="800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62BFE8-EA17-D740-8FF9-3AF78BB53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33" y="2500626"/>
            <a:ext cx="6642100" cy="736600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BA6CBD9B-B90B-4F42-8394-6D36288E3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83" y="3216950"/>
            <a:ext cx="3175000" cy="774700"/>
          </a:xfrm>
          <a:prstGeom prst="rect">
            <a:avLst/>
          </a:prstGeom>
        </p:spPr>
      </p:pic>
      <p:pic>
        <p:nvPicPr>
          <p:cNvPr id="14" name="图片 13" descr="文本&#10;&#10;低可信度描述已自动生成">
            <a:extLst>
              <a:ext uri="{FF2B5EF4-FFF2-40B4-BE49-F238E27FC236}">
                <a16:creationId xmlns:a16="http://schemas.microsoft.com/office/drawing/2014/main" id="{10D4C0A2-34F4-5E46-B931-F3D35B21D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91" y="4206159"/>
            <a:ext cx="6934200" cy="1066800"/>
          </a:xfrm>
          <a:prstGeom prst="rect">
            <a:avLst/>
          </a:prstGeom>
        </p:spPr>
      </p:pic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E16D3F78-8B8F-BE4B-A162-CFDB0E0FC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91" y="5484916"/>
            <a:ext cx="70612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altLang="zh-CN" dirty="0" err="1"/>
              <a:t>ELMo</a:t>
            </a:r>
            <a:r>
              <a:rPr lang="zh-CN" altLang="en-US" dirty="0"/>
              <a:t>词向量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B4527FDD-AAE8-5947-93DF-B499282F6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35" y="1687338"/>
            <a:ext cx="9146730" cy="45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1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altLang="zh-CN" dirty="0" err="1"/>
              <a:t>ELMo</a:t>
            </a:r>
            <a:r>
              <a:rPr lang="zh-CN" altLang="en-US" dirty="0"/>
              <a:t>词向量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en-US" altLang="zh-CN" dirty="0" err="1"/>
              <a:t>ELMo</a:t>
            </a:r>
            <a:r>
              <a:rPr lang="zh-CN" altLang="en-US" dirty="0"/>
              <a:t>采取对不同层次的向量表示进行加权平均的机制，为不同的下游任务提供更多的组合自由度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endParaRPr lang="en-US" altLang="zh-CN" dirty="0"/>
          </a:p>
          <a:p>
            <a:pPr lvl="1" algn="just">
              <a:spcBef>
                <a:spcPts val="600"/>
              </a:spcBef>
            </a:pPr>
            <a:endParaRPr lang="en-US" altLang="zh-CN" dirty="0"/>
          </a:p>
          <a:p>
            <a:pPr lvl="1" algn="just">
              <a:spcBef>
                <a:spcPts val="600"/>
              </a:spcBef>
            </a:pP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en-US" altLang="zh-CN" dirty="0" err="1"/>
              <a:t>ELMo</a:t>
            </a:r>
            <a:r>
              <a:rPr lang="zh-CN" altLang="en-US" dirty="0"/>
              <a:t>特点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b="1" dirty="0"/>
              <a:t>动态（上下文相关）</a:t>
            </a:r>
            <a:r>
              <a:rPr lang="zh-CN" altLang="en-US" dirty="0"/>
              <a:t>：词的</a:t>
            </a:r>
            <a:r>
              <a:rPr lang="en-US" altLang="zh-CN" dirty="0" err="1"/>
              <a:t>ELMo</a:t>
            </a:r>
            <a:r>
              <a:rPr lang="zh-CN" altLang="en-US" dirty="0"/>
              <a:t>向量表示由其当前上下文决定；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b="1" dirty="0"/>
              <a:t>鲁棒（</a:t>
            </a:r>
            <a:r>
              <a:rPr lang="en-US" altLang="zh-CN" b="1" dirty="0"/>
              <a:t>Robust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  <a:r>
              <a:rPr lang="en-US" altLang="zh-CN" dirty="0" err="1"/>
              <a:t>ELMo</a:t>
            </a:r>
            <a:r>
              <a:rPr lang="zh-CN" altLang="en-US" dirty="0"/>
              <a:t>向量表示使用字符级输入，对于未登录词具有强鲁棒性；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b="1" dirty="0"/>
              <a:t>层次</a:t>
            </a:r>
            <a:r>
              <a:rPr lang="zh-CN" altLang="en-US" dirty="0"/>
              <a:t>：</a:t>
            </a:r>
            <a:r>
              <a:rPr lang="en-US" altLang="zh-CN" dirty="0" err="1"/>
              <a:t>ELMo</a:t>
            </a:r>
            <a:r>
              <a:rPr lang="zh-CN" altLang="en-US" dirty="0"/>
              <a:t>词向量由深度预训练模型中各个层次的向量表示进行组合，为下游任务提供了较大的使用自由度。</a:t>
            </a: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C4698112-E1A3-5447-889D-5686A6F1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2668905"/>
            <a:ext cx="4508500" cy="736600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862A1A24-1A2B-0343-8A17-318184150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97" y="2503805"/>
            <a:ext cx="5689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模型实现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数据准备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en-US" dirty="0" err="1"/>
              <a:t>使用清洗后并经过分词等预处理的语料</a:t>
            </a:r>
            <a:endParaRPr lang="en-US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需要同时构建词级别与字符级别的训练语料，并建立相应的词表</a:t>
            </a:r>
            <a:endParaRPr lang="en-US" dirty="0"/>
          </a:p>
          <a:p>
            <a:pPr lvl="1" algn="just">
              <a:spcBef>
                <a:spcPts val="600"/>
              </a:spcBef>
            </a:pPr>
            <a:r>
              <a:rPr lang="en-US" dirty="0" err="1"/>
              <a:t>双向语言模型</a:t>
            </a:r>
            <a:endParaRPr lang="en-US" dirty="0"/>
          </a:p>
          <a:p>
            <a:pPr lvl="2" algn="just">
              <a:spcBef>
                <a:spcPts val="600"/>
              </a:spcBef>
            </a:pPr>
            <a:r>
              <a:rPr lang="en-US" dirty="0" err="1"/>
              <a:t>ELMo</a:t>
            </a:r>
            <a:r>
              <a:rPr lang="zh-CN" altLang="en-US" dirty="0"/>
              <a:t>模型的核心是双向语言模型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编码器部分主要包括基于字符的输入表示层以及前向、后向 </a:t>
            </a:r>
            <a:r>
              <a:rPr lang="en-US" dirty="0"/>
              <a:t>LSTM </a:t>
            </a:r>
            <a:r>
              <a:rPr lang="zh-CN" altLang="en-US" dirty="0"/>
              <a:t>层</a:t>
            </a:r>
            <a:endParaRPr 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训练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在数据、模型组件构建完成后，使用实际数据对模型进行训练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训练过程将输出每一次迭代后的前向语言模型的困惑度值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训练完成后，便可以利用双向语言模型的编码器编码输入文本并获取动态词向量</a:t>
            </a:r>
            <a:endParaRPr lang="en-CN" altLang="zh-CN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US" dirty="0"/>
          </a:p>
          <a:p>
            <a:pPr lvl="1" algn="just">
              <a:spcBef>
                <a:spcPts val="600"/>
              </a:spcBef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62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模型实现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使用</a:t>
            </a:r>
            <a:r>
              <a:rPr lang="en-US" altLang="zh-CN" dirty="0" err="1"/>
              <a:t>AllenNLP</a:t>
            </a:r>
            <a:r>
              <a:rPr lang="zh-CN" altLang="en-US" dirty="0"/>
              <a:t>调用</a:t>
            </a:r>
            <a:r>
              <a:rPr lang="en-US" altLang="zh-CN" dirty="0" err="1"/>
              <a:t>ELMo</a:t>
            </a:r>
            <a:endParaRPr lang="en-CN" dirty="0"/>
          </a:p>
        </p:txBody>
      </p:sp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36FAF828-DF24-CA47-A467-9C0047A45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74" y="2059289"/>
            <a:ext cx="7757652" cy="2739421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649640DF-A001-B140-BE01-C5B62A650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74" y="4860448"/>
            <a:ext cx="7757652" cy="15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5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7" y="1070857"/>
            <a:ext cx="5838772" cy="5310104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应用与评价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作为下游任务特征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即插即用，可以与静态词向量进行拼接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endParaRPr lang="en-US" dirty="0"/>
          </a:p>
          <a:p>
            <a:pPr lvl="2" algn="just">
              <a:spcBef>
                <a:spcPts val="600"/>
              </a:spcBef>
            </a:pPr>
            <a:endParaRPr lang="en-US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也可以与隐层输出进行拼接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endParaRPr lang="en-US" dirty="0"/>
          </a:p>
          <a:p>
            <a:pPr lvl="2" algn="just">
              <a:spcBef>
                <a:spcPts val="600"/>
              </a:spcBef>
            </a:pPr>
            <a:endParaRPr lang="en-US" dirty="0"/>
          </a:p>
          <a:p>
            <a:pPr lvl="2" algn="just">
              <a:spcBef>
                <a:spcPts val="600"/>
              </a:spcBef>
            </a:pPr>
            <a:endParaRPr lang="en-US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右侧给出了利用</a:t>
            </a:r>
            <a:r>
              <a:rPr lang="en-US" altLang="zh-CN" dirty="0" err="1"/>
              <a:t>ELMo</a:t>
            </a:r>
            <a:r>
              <a:rPr lang="zh-CN" altLang="en-US" dirty="0"/>
              <a:t>实现文本分类的示例代码</a:t>
            </a:r>
            <a:endParaRPr lang="en-CN" dirty="0"/>
          </a:p>
        </p:txBody>
      </p:sp>
      <p:pic>
        <p:nvPicPr>
          <p:cNvPr id="7" name="图片 6" descr="卡通人物&#10;&#10;中度可信度描述已自动生成">
            <a:extLst>
              <a:ext uri="{FF2B5EF4-FFF2-40B4-BE49-F238E27FC236}">
                <a16:creationId xmlns:a16="http://schemas.microsoft.com/office/drawing/2014/main" id="{82C3C148-10F6-B246-B027-9C1FA0510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29" y="2542253"/>
            <a:ext cx="1943100" cy="495300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AFDEFF29-6B2B-924A-9BFC-790B21946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29" y="3725909"/>
            <a:ext cx="1854200" cy="508000"/>
          </a:xfrm>
          <a:prstGeom prst="rect">
            <a:avLst/>
          </a:prstGeom>
        </p:spPr>
      </p:pic>
      <p:pic>
        <p:nvPicPr>
          <p:cNvPr id="11" name="图片 10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FDBEC0B3-203D-D648-9CCA-46E4E3BD5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98" y="1334212"/>
            <a:ext cx="5492675" cy="47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1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74318" cy="481783"/>
          </a:xfrm>
        </p:spPr>
        <p:txBody>
          <a:bodyPr/>
          <a:lstStyle/>
          <a:p>
            <a:r>
              <a:rPr lang="ja-JP" altLang="en-US"/>
              <a:t>基于语言模型的动态词向量预训练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应用与评价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上下文相关的词义相似性检索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en-US" altLang="zh-CN" dirty="0" err="1"/>
              <a:t>ELMo</a:t>
            </a:r>
            <a:r>
              <a:rPr lang="zh-CN" altLang="en-US" dirty="0"/>
              <a:t>相比</a:t>
            </a:r>
            <a:r>
              <a:rPr lang="en-US" altLang="zh-CN" dirty="0" err="1"/>
              <a:t>GloVe</a:t>
            </a:r>
            <a:r>
              <a:rPr lang="zh-CN" altLang="en-US" dirty="0"/>
              <a:t>（静态词向量）在词义消歧和近邻分析任务上都有比较好的表现</a:t>
            </a:r>
            <a:endParaRPr lang="en-CN" dirty="0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6603B16E-E2CF-3C44-964D-A94FE9947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4" y="2664542"/>
            <a:ext cx="9691292" cy="35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0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1024" y="2757543"/>
            <a:ext cx="5167298" cy="453113"/>
          </a:xfrm>
        </p:spPr>
        <p:txBody>
          <a:bodyPr/>
          <a:lstStyle/>
          <a:p>
            <a:r>
              <a:rPr lang="zh-CN" altLang="en-US" dirty="0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68688" y="2436740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321024" y="3881162"/>
            <a:ext cx="5167298" cy="453113"/>
          </a:xfrm>
        </p:spPr>
        <p:txBody>
          <a:bodyPr/>
          <a:lstStyle/>
          <a:p>
            <a:r>
              <a:rPr lang="zh-CN" altLang="en-US" dirty="0"/>
              <a:t>基于语言模型的动态词向量预训练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68688" y="3560359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4912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1024" y="2757543"/>
            <a:ext cx="5167298" cy="453113"/>
          </a:xfrm>
        </p:spPr>
        <p:txBody>
          <a:bodyPr/>
          <a:lstStyle/>
          <a:p>
            <a:r>
              <a:rPr lang="zh-CN" altLang="en-US" dirty="0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68688" y="2436740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321024" y="3881162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基于语言模型的动态词向量预训练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68688" y="3560359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2695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标注">
            <a:extLst>
              <a:ext uri="{FF2B5EF4-FFF2-40B4-BE49-F238E27FC236}">
                <a16:creationId xmlns:a16="http://schemas.microsoft.com/office/drawing/2014/main" id="{A693AF53-36E9-EC46-B813-9D72558942C4}"/>
              </a:ext>
            </a:extLst>
          </p:cNvPr>
          <p:cNvSpPr/>
          <p:nvPr/>
        </p:nvSpPr>
        <p:spPr>
          <a:xfrm>
            <a:off x="8241267" y="2507225"/>
            <a:ext cx="2725232" cy="3695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0040" y="1260"/>
                </a:lnTo>
                <a:lnTo>
                  <a:pt x="1078" y="1260"/>
                </a:lnTo>
                <a:cubicBezTo>
                  <a:pt x="483" y="1260"/>
                  <a:pt x="0" y="1565"/>
                  <a:pt x="0" y="1941"/>
                </a:cubicBezTo>
                <a:lnTo>
                  <a:pt x="0" y="20920"/>
                </a:lnTo>
                <a:cubicBezTo>
                  <a:pt x="0" y="21296"/>
                  <a:pt x="483" y="21600"/>
                  <a:pt x="1078" y="21600"/>
                </a:cubicBezTo>
                <a:lnTo>
                  <a:pt x="20483" y="21600"/>
                </a:lnTo>
                <a:cubicBezTo>
                  <a:pt x="21079" y="21600"/>
                  <a:pt x="21561" y="21296"/>
                  <a:pt x="21561" y="20920"/>
                </a:cubicBezTo>
                <a:lnTo>
                  <a:pt x="21561" y="1941"/>
                </a:lnTo>
                <a:cubicBezTo>
                  <a:pt x="21561" y="1871"/>
                  <a:pt x="21540" y="1805"/>
                  <a:pt x="21509" y="174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>
              <a:alpha val="2473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静态词向量的问题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很多词包含多种语义信息，静态词向量无法解决“一词多义”的表示问题</a:t>
            </a:r>
            <a:endParaRPr lang="en-CN" dirty="0"/>
          </a:p>
        </p:txBody>
      </p:sp>
      <p:sp>
        <p:nvSpPr>
          <p:cNvPr id="38" name="Apple">
            <a:extLst>
              <a:ext uri="{FF2B5EF4-FFF2-40B4-BE49-F238E27FC236}">
                <a16:creationId xmlns:a16="http://schemas.microsoft.com/office/drawing/2014/main" id="{703B105D-4635-7D42-945E-F80B400ABF12}"/>
              </a:ext>
            </a:extLst>
          </p:cNvPr>
          <p:cNvSpPr txBox="1"/>
          <p:nvPr/>
        </p:nvSpPr>
        <p:spPr>
          <a:xfrm>
            <a:off x="831321" y="4141864"/>
            <a:ext cx="817531" cy="55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5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500" dirty="0"/>
              <a:t>A</a:t>
            </a:r>
            <a:r>
              <a:rPr sz="2500" dirty="0"/>
              <a:t>pple</a:t>
            </a:r>
          </a:p>
        </p:txBody>
      </p:sp>
      <p:sp>
        <p:nvSpPr>
          <p:cNvPr id="39" name="线条">
            <a:extLst>
              <a:ext uri="{FF2B5EF4-FFF2-40B4-BE49-F238E27FC236}">
                <a16:creationId xmlns:a16="http://schemas.microsoft.com/office/drawing/2014/main" id="{C009769F-AADB-4145-9E09-5CFCFE1C8F3F}"/>
              </a:ext>
            </a:extLst>
          </p:cNvPr>
          <p:cNvSpPr/>
          <p:nvPr/>
        </p:nvSpPr>
        <p:spPr>
          <a:xfrm flipV="1">
            <a:off x="1958166" y="3144458"/>
            <a:ext cx="1847172" cy="126004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0" name="线条">
            <a:extLst>
              <a:ext uri="{FF2B5EF4-FFF2-40B4-BE49-F238E27FC236}">
                <a16:creationId xmlns:a16="http://schemas.microsoft.com/office/drawing/2014/main" id="{6D04A465-8740-1343-8279-D1A7069594AA}"/>
              </a:ext>
            </a:extLst>
          </p:cNvPr>
          <p:cNvSpPr/>
          <p:nvPr/>
        </p:nvSpPr>
        <p:spPr>
          <a:xfrm>
            <a:off x="1958166" y="4511516"/>
            <a:ext cx="18435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1" name="线条">
            <a:extLst>
              <a:ext uri="{FF2B5EF4-FFF2-40B4-BE49-F238E27FC236}">
                <a16:creationId xmlns:a16="http://schemas.microsoft.com/office/drawing/2014/main" id="{091A16B9-29C5-7549-8600-1E1196D32AA5}"/>
              </a:ext>
            </a:extLst>
          </p:cNvPr>
          <p:cNvSpPr/>
          <p:nvPr/>
        </p:nvSpPr>
        <p:spPr>
          <a:xfrm>
            <a:off x="1958166" y="4618528"/>
            <a:ext cx="1847172" cy="12600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42" name="图像" descr="图像">
            <a:extLst>
              <a:ext uri="{FF2B5EF4-FFF2-40B4-BE49-F238E27FC236}">
                <a16:creationId xmlns:a16="http://schemas.microsoft.com/office/drawing/2014/main" id="{A4D75997-019E-3548-9FC2-02A553E0D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416" y="3965743"/>
            <a:ext cx="1046166" cy="109154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the apple of my eye">
            <a:extLst>
              <a:ext uri="{FF2B5EF4-FFF2-40B4-BE49-F238E27FC236}">
                <a16:creationId xmlns:a16="http://schemas.microsoft.com/office/drawing/2014/main" id="{A2F38AC8-8789-2840-A13A-BF736AD49A00}"/>
              </a:ext>
            </a:extLst>
          </p:cNvPr>
          <p:cNvSpPr txBox="1"/>
          <p:nvPr/>
        </p:nvSpPr>
        <p:spPr>
          <a:xfrm>
            <a:off x="4100478" y="5582821"/>
            <a:ext cx="2584042" cy="55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50000"/>
              </a:lnSpc>
              <a:defRPr sz="50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500"/>
              <a:t>the </a:t>
            </a:r>
            <a:r>
              <a:rPr sz="2500">
                <a:solidFill>
                  <a:srgbClr val="FF2600"/>
                </a:solidFill>
              </a:rPr>
              <a:t>apple</a:t>
            </a:r>
            <a:r>
              <a:rPr sz="2500"/>
              <a:t> of my eye</a:t>
            </a:r>
          </a:p>
        </p:txBody>
      </p:sp>
      <p:sp>
        <p:nvSpPr>
          <p:cNvPr id="44" name="…">
            <a:extLst>
              <a:ext uri="{FF2B5EF4-FFF2-40B4-BE49-F238E27FC236}">
                <a16:creationId xmlns:a16="http://schemas.microsoft.com/office/drawing/2014/main" id="{A641617E-2751-3942-A0BC-B1F64D18701C}"/>
              </a:ext>
            </a:extLst>
          </p:cNvPr>
          <p:cNvSpPr txBox="1"/>
          <p:nvPr/>
        </p:nvSpPr>
        <p:spPr>
          <a:xfrm>
            <a:off x="2806224" y="4842449"/>
            <a:ext cx="147477" cy="16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750"/>
              <a:t>…</a:t>
            </a:r>
          </a:p>
        </p:txBody>
      </p:sp>
      <p:sp>
        <p:nvSpPr>
          <p:cNvPr id="45" name="线条">
            <a:extLst>
              <a:ext uri="{FF2B5EF4-FFF2-40B4-BE49-F238E27FC236}">
                <a16:creationId xmlns:a16="http://schemas.microsoft.com/office/drawing/2014/main" id="{8DAEFC0F-479D-9741-867F-21559628CBE6}"/>
              </a:ext>
            </a:extLst>
          </p:cNvPr>
          <p:cNvSpPr/>
          <p:nvPr/>
        </p:nvSpPr>
        <p:spPr>
          <a:xfrm>
            <a:off x="6979660" y="3174938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6" name="线条">
            <a:extLst>
              <a:ext uri="{FF2B5EF4-FFF2-40B4-BE49-F238E27FC236}">
                <a16:creationId xmlns:a16="http://schemas.microsoft.com/office/drawing/2014/main" id="{FDF961F3-06D5-F041-BD25-86BC09459946}"/>
              </a:ext>
            </a:extLst>
          </p:cNvPr>
          <p:cNvSpPr/>
          <p:nvPr/>
        </p:nvSpPr>
        <p:spPr>
          <a:xfrm>
            <a:off x="6979660" y="5862449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7" name="线条">
            <a:extLst>
              <a:ext uri="{FF2B5EF4-FFF2-40B4-BE49-F238E27FC236}">
                <a16:creationId xmlns:a16="http://schemas.microsoft.com/office/drawing/2014/main" id="{BD70FB97-900F-3A4F-803B-0E69302E652D}"/>
              </a:ext>
            </a:extLst>
          </p:cNvPr>
          <p:cNvSpPr/>
          <p:nvPr/>
        </p:nvSpPr>
        <p:spPr>
          <a:xfrm>
            <a:off x="6979660" y="4575016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graphicFrame>
        <p:nvGraphicFramePr>
          <p:cNvPr id="48" name="表格">
            <a:extLst>
              <a:ext uri="{FF2B5EF4-FFF2-40B4-BE49-F238E27FC236}">
                <a16:creationId xmlns:a16="http://schemas.microsoft.com/office/drawing/2014/main" id="{2A86A0EA-4474-D641-A426-EAC47C8B0A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268753"/>
              </p:ext>
            </p:extLst>
          </p:nvPr>
        </p:nvGraphicFramePr>
        <p:xfrm>
          <a:off x="8476516" y="3008769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0.3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表格">
            <a:extLst>
              <a:ext uri="{FF2B5EF4-FFF2-40B4-BE49-F238E27FC236}">
                <a16:creationId xmlns:a16="http://schemas.microsoft.com/office/drawing/2014/main" id="{804E05B6-F54C-CB44-8E87-C608122E4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407745"/>
              </p:ext>
            </p:extLst>
          </p:nvPr>
        </p:nvGraphicFramePr>
        <p:xfrm>
          <a:off x="8476516" y="4408847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0.3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表格">
            <a:extLst>
              <a:ext uri="{FF2B5EF4-FFF2-40B4-BE49-F238E27FC236}">
                <a16:creationId xmlns:a16="http://schemas.microsoft.com/office/drawing/2014/main" id="{501C0F74-CC3D-0F4E-8BA6-43F5AF21C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116870"/>
              </p:ext>
            </p:extLst>
          </p:nvPr>
        </p:nvGraphicFramePr>
        <p:xfrm>
          <a:off x="8476516" y="5696280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0.3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SAME!">
            <a:extLst>
              <a:ext uri="{FF2B5EF4-FFF2-40B4-BE49-F238E27FC236}">
                <a16:creationId xmlns:a16="http://schemas.microsoft.com/office/drawing/2014/main" id="{8AD089D3-7505-9446-9AB3-2FCBF5827F6C}"/>
              </a:ext>
            </a:extLst>
          </p:cNvPr>
          <p:cNvSpPr txBox="1"/>
          <p:nvPr/>
        </p:nvSpPr>
        <p:spPr>
          <a:xfrm>
            <a:off x="10985037" y="2051441"/>
            <a:ext cx="799899" cy="555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5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zh-CN" altLang="en-US" sz="2500" dirty="0"/>
              <a:t>相同</a:t>
            </a:r>
            <a:r>
              <a:rPr sz="2500" dirty="0"/>
              <a:t>!</a:t>
            </a:r>
          </a:p>
        </p:txBody>
      </p:sp>
      <p:pic>
        <p:nvPicPr>
          <p:cNvPr id="53" name="src=http---img.zcool.cn-community-010f4457d7be150000018c1b6d538b.png@1280w_1l_2o_100sh.png&amp;refer=http---img.zcool.cn&amp;app=2002&amp;size=f9999,10000&amp;q=a80&amp;n=0&amp;g=0n&amp;fmt=jpeg.jpeg" descr="src=http---img.zcool.cn-community-010f4457d7be150000018c1b6d538b.png@1280w_1l_2o_100sh.png&amp;refer=http---img.zcool.cn&amp;app=2002&amp;size=f9999,10000&amp;q=a80&amp;n=0&amp;g=0n&amp;fmt=jpeg.jpeg">
            <a:extLst>
              <a:ext uri="{FF2B5EF4-FFF2-40B4-BE49-F238E27FC236}">
                <a16:creationId xmlns:a16="http://schemas.microsoft.com/office/drawing/2014/main" id="{EE0AB20B-6AEB-C143-AACA-10B2D967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259" y="2435677"/>
            <a:ext cx="1632480" cy="12243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126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静态词向量的问题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词向量应根据其所处的上下文的不同而发生改变</a:t>
            </a:r>
          </a:p>
        </p:txBody>
      </p:sp>
      <p:sp>
        <p:nvSpPr>
          <p:cNvPr id="7" name="Apple">
            <a:extLst>
              <a:ext uri="{FF2B5EF4-FFF2-40B4-BE49-F238E27FC236}">
                <a16:creationId xmlns:a16="http://schemas.microsoft.com/office/drawing/2014/main" id="{DD42BB54-0CCC-AA44-98D3-A53D47D4353B}"/>
              </a:ext>
            </a:extLst>
          </p:cNvPr>
          <p:cNvSpPr txBox="1"/>
          <p:nvPr/>
        </p:nvSpPr>
        <p:spPr>
          <a:xfrm>
            <a:off x="831321" y="4141864"/>
            <a:ext cx="817531" cy="55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50000"/>
              </a:lnSpc>
              <a:defRPr sz="5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500" dirty="0"/>
              <a:t>A</a:t>
            </a:r>
            <a:r>
              <a:rPr sz="2500" dirty="0"/>
              <a:t>pple</a:t>
            </a:r>
          </a:p>
        </p:txBody>
      </p:sp>
      <p:sp>
        <p:nvSpPr>
          <p:cNvPr id="8" name="线条">
            <a:extLst>
              <a:ext uri="{FF2B5EF4-FFF2-40B4-BE49-F238E27FC236}">
                <a16:creationId xmlns:a16="http://schemas.microsoft.com/office/drawing/2014/main" id="{6ADAF16A-229C-604D-B52F-0912948578D6}"/>
              </a:ext>
            </a:extLst>
          </p:cNvPr>
          <p:cNvSpPr/>
          <p:nvPr/>
        </p:nvSpPr>
        <p:spPr>
          <a:xfrm flipV="1">
            <a:off x="1958166" y="3144458"/>
            <a:ext cx="1847172" cy="126004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D078E83F-2FCB-2C43-BBF7-A2B6E6FCE902}"/>
              </a:ext>
            </a:extLst>
          </p:cNvPr>
          <p:cNvSpPr/>
          <p:nvPr/>
        </p:nvSpPr>
        <p:spPr>
          <a:xfrm>
            <a:off x="1958166" y="4511516"/>
            <a:ext cx="18435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0" name="线条">
            <a:extLst>
              <a:ext uri="{FF2B5EF4-FFF2-40B4-BE49-F238E27FC236}">
                <a16:creationId xmlns:a16="http://schemas.microsoft.com/office/drawing/2014/main" id="{440453E5-7AC1-7D4B-B663-9851CF0483B2}"/>
              </a:ext>
            </a:extLst>
          </p:cNvPr>
          <p:cNvSpPr/>
          <p:nvPr/>
        </p:nvSpPr>
        <p:spPr>
          <a:xfrm>
            <a:off x="1958166" y="4618528"/>
            <a:ext cx="1847172" cy="12600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pic>
        <p:nvPicPr>
          <p:cNvPr id="11" name="图像" descr="图像">
            <a:extLst>
              <a:ext uri="{FF2B5EF4-FFF2-40B4-BE49-F238E27FC236}">
                <a16:creationId xmlns:a16="http://schemas.microsoft.com/office/drawing/2014/main" id="{2A31A3C6-B8FD-1340-A8FE-258A52DC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416" y="3965743"/>
            <a:ext cx="1046166" cy="109154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he apple of my eye">
            <a:extLst>
              <a:ext uri="{FF2B5EF4-FFF2-40B4-BE49-F238E27FC236}">
                <a16:creationId xmlns:a16="http://schemas.microsoft.com/office/drawing/2014/main" id="{302F6D1A-1BD9-3F49-B863-BA1E5D904190}"/>
              </a:ext>
            </a:extLst>
          </p:cNvPr>
          <p:cNvSpPr txBox="1"/>
          <p:nvPr/>
        </p:nvSpPr>
        <p:spPr>
          <a:xfrm>
            <a:off x="4100478" y="5582821"/>
            <a:ext cx="2584042" cy="559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lnSpc>
                <a:spcPct val="150000"/>
              </a:lnSpc>
              <a:defRPr sz="5000"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500"/>
              <a:t>the </a:t>
            </a:r>
            <a:r>
              <a:rPr sz="2500">
                <a:solidFill>
                  <a:srgbClr val="FF2600"/>
                </a:solidFill>
              </a:rPr>
              <a:t>apple</a:t>
            </a:r>
            <a:r>
              <a:rPr sz="2500"/>
              <a:t> of my eye</a:t>
            </a:r>
          </a:p>
        </p:txBody>
      </p:sp>
      <p:sp>
        <p:nvSpPr>
          <p:cNvPr id="13" name="…">
            <a:extLst>
              <a:ext uri="{FF2B5EF4-FFF2-40B4-BE49-F238E27FC236}">
                <a16:creationId xmlns:a16="http://schemas.microsoft.com/office/drawing/2014/main" id="{E1AADA03-B82B-E446-A76E-FC4B6A0704ED}"/>
              </a:ext>
            </a:extLst>
          </p:cNvPr>
          <p:cNvSpPr txBox="1"/>
          <p:nvPr/>
        </p:nvSpPr>
        <p:spPr>
          <a:xfrm>
            <a:off x="2806224" y="4842449"/>
            <a:ext cx="147477" cy="16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750"/>
              <a:t>…</a:t>
            </a:r>
          </a:p>
        </p:txBody>
      </p:sp>
      <p:sp>
        <p:nvSpPr>
          <p:cNvPr id="14" name="线条">
            <a:extLst>
              <a:ext uri="{FF2B5EF4-FFF2-40B4-BE49-F238E27FC236}">
                <a16:creationId xmlns:a16="http://schemas.microsoft.com/office/drawing/2014/main" id="{4093583B-4E10-DE40-A9E4-4BBEDDCF3234}"/>
              </a:ext>
            </a:extLst>
          </p:cNvPr>
          <p:cNvSpPr/>
          <p:nvPr/>
        </p:nvSpPr>
        <p:spPr>
          <a:xfrm>
            <a:off x="6979660" y="3174938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5" name="线条">
            <a:extLst>
              <a:ext uri="{FF2B5EF4-FFF2-40B4-BE49-F238E27FC236}">
                <a16:creationId xmlns:a16="http://schemas.microsoft.com/office/drawing/2014/main" id="{B74BFC6A-3DE1-9248-87D6-008B67AFA63B}"/>
              </a:ext>
            </a:extLst>
          </p:cNvPr>
          <p:cNvSpPr/>
          <p:nvPr/>
        </p:nvSpPr>
        <p:spPr>
          <a:xfrm>
            <a:off x="6979660" y="5862449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6" name="线条">
            <a:extLst>
              <a:ext uri="{FF2B5EF4-FFF2-40B4-BE49-F238E27FC236}">
                <a16:creationId xmlns:a16="http://schemas.microsoft.com/office/drawing/2014/main" id="{AF51A33B-40EB-194F-A266-3100E77C9B35}"/>
              </a:ext>
            </a:extLst>
          </p:cNvPr>
          <p:cNvSpPr/>
          <p:nvPr/>
        </p:nvSpPr>
        <p:spPr>
          <a:xfrm>
            <a:off x="6979660" y="4575016"/>
            <a:ext cx="10166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 sz="1600"/>
          </a:p>
        </p:txBody>
      </p:sp>
      <p:graphicFrame>
        <p:nvGraphicFramePr>
          <p:cNvPr id="17" name="表格">
            <a:extLst>
              <a:ext uri="{FF2B5EF4-FFF2-40B4-BE49-F238E27FC236}">
                <a16:creationId xmlns:a16="http://schemas.microsoft.com/office/drawing/2014/main" id="{F57204BF-2FC0-564C-B293-B6368DF91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3263972"/>
              </p:ext>
            </p:extLst>
          </p:nvPr>
        </p:nvGraphicFramePr>
        <p:xfrm>
          <a:off x="8476516" y="3008769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0.3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">
            <a:extLst>
              <a:ext uri="{FF2B5EF4-FFF2-40B4-BE49-F238E27FC236}">
                <a16:creationId xmlns:a16="http://schemas.microsoft.com/office/drawing/2014/main" id="{2FC9B4BB-8A8A-4544-ADBA-01961B56F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601970"/>
              </p:ext>
            </p:extLst>
          </p:nvPr>
        </p:nvGraphicFramePr>
        <p:xfrm>
          <a:off x="8476516" y="4408847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0.1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>
                          <a:highlight>
                            <a:srgbClr val="FFFF00"/>
                          </a:highlight>
                        </a:rPr>
                        <a:t>0.</a:t>
                      </a:r>
                      <a:r>
                        <a:rPr lang="en-US" altLang="zh-CN" sz="1600" dirty="0">
                          <a:highlight>
                            <a:srgbClr val="FFFF00"/>
                          </a:highlight>
                        </a:rPr>
                        <a:t>5</a:t>
                      </a:r>
                      <a:endParaRPr sz="1600" dirty="0">
                        <a:highlight>
                          <a:srgbClr val="FFFF00"/>
                        </a:highlight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">
            <a:extLst>
              <a:ext uri="{FF2B5EF4-FFF2-40B4-BE49-F238E27FC236}">
                <a16:creationId xmlns:a16="http://schemas.microsoft.com/office/drawing/2014/main" id="{39D21EFA-E0CD-6949-8ADD-FEFB19687B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168012"/>
              </p:ext>
            </p:extLst>
          </p:nvPr>
        </p:nvGraphicFramePr>
        <p:xfrm>
          <a:off x="8476516" y="5696280"/>
          <a:ext cx="1940008" cy="332339"/>
        </p:xfrm>
        <a:graphic>
          <a:graphicData uri="http://schemas.openxmlformats.org/drawingml/2006/table">
            <a:tbl>
              <a:tblPr bandRow="1"/>
              <a:tblGrid>
                <a:gridCol w="48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2339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>
                          <a:highlight>
                            <a:srgbClr val="FFFF00"/>
                          </a:highlight>
                        </a:rPr>
                        <a:t>0.</a:t>
                      </a:r>
                      <a:r>
                        <a:rPr lang="en-US" altLang="zh-CN" sz="1600" dirty="0">
                          <a:highlight>
                            <a:srgbClr val="FFFF00"/>
                          </a:highlight>
                        </a:rPr>
                        <a:t>9</a:t>
                      </a:r>
                      <a:endParaRPr sz="1600" dirty="0">
                        <a:highlight>
                          <a:srgbClr val="FFFF00"/>
                        </a:highlight>
                      </a:endParaRP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0.2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0.8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 dirty="0"/>
                        <a:t>0.3</a:t>
                      </a:r>
                    </a:p>
                  </a:txBody>
                  <a:tcPr marL="25400" marR="25400" marT="25400" marB="25400" anchor="ctr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B8B8B8"/>
                      </a:solidFill>
                      <a:miter lim="400000"/>
                    </a:lnT>
                    <a:lnB w="12700">
                      <a:solidFill>
                        <a:srgbClr val="B8B8B8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" name="src=http---img.zcool.cn-community-010f4457d7be150000018c1b6d538b.png@1280w_1l_2o_100sh.png&amp;refer=http---img.zcool.cn&amp;app=2002&amp;size=f9999,10000&amp;q=a80&amp;n=0&amp;g=0n&amp;fmt=jpeg.jpeg" descr="src=http---img.zcool.cn-community-010f4457d7be150000018c1b6d538b.png@1280w_1l_2o_100sh.png&amp;refer=http---img.zcool.cn&amp;app=2002&amp;size=f9999,10000&amp;q=a80&amp;n=0&amp;g=0n&amp;fmt=jpeg.jpeg">
            <a:extLst>
              <a:ext uri="{FF2B5EF4-FFF2-40B4-BE49-F238E27FC236}">
                <a16:creationId xmlns:a16="http://schemas.microsoft.com/office/drawing/2014/main" id="{E6535A99-0639-BA4B-8966-9359FC26B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259" y="2435677"/>
            <a:ext cx="1632480" cy="12243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285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 </a:t>
            </a:r>
            <a:r>
              <a:rPr lang="en-US" altLang="zh-CN" dirty="0" err="1"/>
              <a:t>CoVe</a:t>
            </a:r>
            <a:r>
              <a:rPr lang="zh-CN" altLang="en-US" dirty="0"/>
              <a:t> </a:t>
            </a:r>
            <a:r>
              <a:rPr lang="en-US" altLang="zh-CN" dirty="0"/>
              <a:t>(Contextualized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Vectors)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首次提出使用上下文相关的文本表示，即每个</a:t>
            </a:r>
            <a:r>
              <a:rPr lang="en-US" altLang="zh-CN" dirty="0"/>
              <a:t>token</a:t>
            </a:r>
            <a:r>
              <a:rPr lang="zh-CN" altLang="en-US" dirty="0"/>
              <a:t>的向量表示不唯一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主要思想：将神经机器翻译（</a:t>
            </a:r>
            <a:r>
              <a:rPr lang="en-US" altLang="zh-CN" dirty="0"/>
              <a:t>NMT</a:t>
            </a:r>
            <a:r>
              <a:rPr lang="zh-CN" altLang="en-US" dirty="0"/>
              <a:t>）的表示迁移到通用</a:t>
            </a:r>
            <a:r>
              <a:rPr lang="en-US" altLang="zh-CN" dirty="0"/>
              <a:t>NLP</a:t>
            </a:r>
            <a:r>
              <a:rPr lang="zh-CN" altLang="en-US" dirty="0"/>
              <a:t>任务上</a:t>
            </a:r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9B9943DF-BBDE-5942-86B3-5B2849E7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55" y="3225364"/>
            <a:ext cx="9090490" cy="25617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6982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B7696C-F247-4641-9A37-1CD4E9D2DDA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algn="just">
                  <a:spcBef>
                    <a:spcPts val="600"/>
                  </a:spcBef>
                </a:pPr>
                <a:r>
                  <a:rPr lang="zh-CN" altLang="en-US" dirty="0"/>
                  <a:t> </a:t>
                </a:r>
                <a:r>
                  <a:rPr lang="en-US" altLang="zh-CN" dirty="0" err="1"/>
                  <a:t>CoVe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(Contextualized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Vectors)</a:t>
                </a:r>
                <a:endParaRPr lang="zh-CN" altLang="en-US" dirty="0"/>
              </a:p>
              <a:p>
                <a:pPr lvl="1" algn="just">
                  <a:spcBef>
                    <a:spcPts val="600"/>
                  </a:spcBef>
                </a:pPr>
                <a:r>
                  <a:rPr lang="zh-CN" altLang="en-US" dirty="0"/>
                  <a:t>训练阶段：训练一个神经机器翻译模型（</a:t>
                </a:r>
                <a:r>
                  <a:rPr lang="en-US" altLang="zh-CN" dirty="0"/>
                  <a:t>NMT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r>
                  <a:rPr lang="zh-CN" altLang="en-US" dirty="0"/>
                  <a:t>给定一个源语言句子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dirty="0"/>
                  <a:t>和目标语言句子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r>
                  <a:rPr lang="zh-CN" altLang="en-US" dirty="0"/>
                  <a:t>基于注意力机制的解码器</a:t>
                </a: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r>
                  <a:rPr lang="zh-CN" altLang="en-US" dirty="0"/>
                  <a:t>输出层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B7696C-F247-4641-9A37-1CD4E9D2D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939" t="-1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2CDBA3C1-471E-9148-AFC2-BE93BE9F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665" y="2556741"/>
            <a:ext cx="3748669" cy="487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成组">
            <a:extLst>
              <a:ext uri="{FF2B5EF4-FFF2-40B4-BE49-F238E27FC236}">
                <a16:creationId xmlns:a16="http://schemas.microsoft.com/office/drawing/2014/main" id="{104FABA1-1117-7041-8AD1-DE07F707CE72}"/>
              </a:ext>
            </a:extLst>
          </p:cNvPr>
          <p:cNvGrpSpPr/>
          <p:nvPr/>
        </p:nvGrpSpPr>
        <p:grpSpPr>
          <a:xfrm>
            <a:off x="4389289" y="3633061"/>
            <a:ext cx="3413422" cy="1461125"/>
            <a:chOff x="0" y="0"/>
            <a:chExt cx="7335659" cy="3140048"/>
          </a:xfrm>
        </p:grpSpPr>
        <p:pic>
          <p:nvPicPr>
            <p:cNvPr id="9" name="图像" descr="图像">
              <a:extLst>
                <a:ext uri="{FF2B5EF4-FFF2-40B4-BE49-F238E27FC236}">
                  <a16:creationId xmlns:a16="http://schemas.microsoft.com/office/drawing/2014/main" id="{9731B554-E002-C549-AA00-2521B58B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866191"/>
              <a:ext cx="7335660" cy="1273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图像" descr="图像">
              <a:extLst>
                <a:ext uri="{FF2B5EF4-FFF2-40B4-BE49-F238E27FC236}">
                  <a16:creationId xmlns:a16="http://schemas.microsoft.com/office/drawing/2014/main" id="{EDF373BF-643A-9346-BACB-1C57655DE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131" y="0"/>
              <a:ext cx="7083398" cy="937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图像" descr="图像">
              <a:extLst>
                <a:ext uri="{FF2B5EF4-FFF2-40B4-BE49-F238E27FC236}">
                  <a16:creationId xmlns:a16="http://schemas.microsoft.com/office/drawing/2014/main" id="{BA304211-DF3F-6242-8439-3A90B17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97" y="993301"/>
              <a:ext cx="7214866" cy="10337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AD2839B3-C3E2-9344-85E0-53BABC4DB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3378" y="5558998"/>
            <a:ext cx="6797009" cy="6216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66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词向量</a:t>
            </a:r>
            <a:r>
              <a:rPr lang="en-US" altLang="zh-CN" dirty="0"/>
              <a:t>——</a:t>
            </a:r>
            <a:r>
              <a:rPr lang="zh-CN" altLang="en-US" dirty="0"/>
              <a:t>从静态到动态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B7696C-F247-4641-9A37-1CD4E9D2DDA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algn="just">
                  <a:spcBef>
                    <a:spcPts val="600"/>
                  </a:spcBef>
                </a:pPr>
                <a:r>
                  <a:rPr lang="zh-CN" altLang="en-US" dirty="0"/>
                  <a:t> </a:t>
                </a:r>
                <a:r>
                  <a:rPr lang="en-US" altLang="zh-CN" dirty="0" err="1"/>
                  <a:t>CoVe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(Contextualized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Vectors)</a:t>
                </a:r>
                <a:endParaRPr lang="zh-CN" altLang="en-US" dirty="0"/>
              </a:p>
              <a:p>
                <a:pPr lvl="1" algn="just">
                  <a:spcBef>
                    <a:spcPts val="600"/>
                  </a:spcBef>
                </a:pPr>
                <a:r>
                  <a:rPr lang="zh-CN" altLang="en-US" dirty="0"/>
                  <a:t>如何应用在下游任务</a:t>
                </a: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r>
                  <a:rPr lang="zh-CN" altLang="en-US" dirty="0"/>
                  <a:t>对于给定的一个句子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，通过如下方式获得</a:t>
                </a:r>
                <a:r>
                  <a:rPr lang="en-US" altLang="zh-CN" dirty="0" err="1"/>
                  <a:t>CoVe</a:t>
                </a:r>
                <a:r>
                  <a:rPr lang="zh-CN" altLang="en-US" dirty="0"/>
                  <a:t>表示</a:t>
                </a: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endParaRPr lang="en-US" altLang="zh-CN" dirty="0"/>
              </a:p>
              <a:p>
                <a:pPr lvl="2" algn="just">
                  <a:spcBef>
                    <a:spcPts val="600"/>
                  </a:spcBef>
                </a:pPr>
                <a:r>
                  <a:rPr lang="zh-CN" altLang="en-US" dirty="0"/>
                  <a:t>可与传统的</a:t>
                </a:r>
                <a:r>
                  <a:rPr lang="en-US" altLang="zh-CN" dirty="0" err="1"/>
                  <a:t>GloVe</a:t>
                </a:r>
                <a:r>
                  <a:rPr lang="zh-CN" altLang="en-US" dirty="0"/>
                  <a:t>等词向量拼接，增强语义表示能力</a:t>
                </a:r>
                <a:endParaRPr lang="en-US" altLang="zh-CN" dirty="0"/>
              </a:p>
              <a:p>
                <a:pPr lvl="1" algn="just">
                  <a:spcBef>
                    <a:spcPts val="600"/>
                  </a:spcBef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B7696C-F247-4641-9A37-1CD4E9D2D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939" t="-1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6B086A09-BA09-1A4C-9735-47C401AB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081" y="2624125"/>
            <a:ext cx="5293604" cy="804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3EC5DEC0-A2A2-F14F-9A1B-AB6457B98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09" y="4215856"/>
            <a:ext cx="4330182" cy="9055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1879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1024" y="2757543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词向量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——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从静态到动态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368688" y="2436740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321024" y="3881162"/>
            <a:ext cx="5167298" cy="453113"/>
          </a:xfrm>
        </p:spPr>
        <p:txBody>
          <a:bodyPr/>
          <a:lstStyle/>
          <a:p>
            <a:r>
              <a:rPr lang="zh-CN" altLang="en-US" dirty="0"/>
              <a:t>基于语言模型的动态词向量预训练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68688" y="3560359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3037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9739</TotalTime>
  <Words>898</Words>
  <Application>Microsoft Macintosh PowerPoint</Application>
  <PresentationFormat>Widescreen</PresentationFormat>
  <Paragraphs>191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等线</vt:lpstr>
      <vt:lpstr>微软雅黑</vt:lpstr>
      <vt:lpstr>微软雅黑</vt:lpstr>
      <vt:lpstr>Arial</vt:lpstr>
      <vt:lpstr>Cambria Math</vt:lpstr>
      <vt:lpstr>Impact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词向量——从静态到动态</vt:lpstr>
      <vt:lpstr>词向量——从静态到动态</vt:lpstr>
      <vt:lpstr>词向量——从静态到动态</vt:lpstr>
      <vt:lpstr>词向量——从静态到动态</vt:lpstr>
      <vt:lpstr>词向量——从静态到动态</vt:lpstr>
      <vt:lpstr>PowerPoint Presentation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基于语言模型的动态词向量预训练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Che Wanxiang</cp:lastModifiedBy>
  <cp:revision>763</cp:revision>
  <dcterms:created xsi:type="dcterms:W3CDTF">2020-10-10T02:02:30Z</dcterms:created>
  <dcterms:modified xsi:type="dcterms:W3CDTF">2021-09-26T00:56:48Z</dcterms:modified>
</cp:coreProperties>
</file>